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8"/>
  </p:notesMasterIdLst>
  <p:sldIdLst>
    <p:sldId id="272" r:id="rId5"/>
    <p:sldId id="256" r:id="rId6"/>
    <p:sldId id="277" r:id="rId7"/>
    <p:sldId id="276" r:id="rId8"/>
    <p:sldId id="281" r:id="rId9"/>
    <p:sldId id="286" r:id="rId10"/>
    <p:sldId id="279" r:id="rId11"/>
    <p:sldId id="280" r:id="rId12"/>
    <p:sldId id="285" r:id="rId13"/>
    <p:sldId id="287" r:id="rId14"/>
    <p:sldId id="283" r:id="rId15"/>
    <p:sldId id="273" r:id="rId16"/>
    <p:sldId id="274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D1A3FC-86F9-4157-974B-F7875F4C8747}" v="7" dt="2021-03-22T11:49:21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9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7454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8006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65400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1843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6358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1446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319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8904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5456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1520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2903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6545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mailto:vpdirectors@nyssca.org" TargetMode="External"/><Relationship Id="rId7" Type="http://schemas.openxmlformats.org/officeDocument/2006/relationships/hyperlink" Target="mailto:kurt.higheredpathways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Robin.Graff@sunywcc.edu" TargetMode="External"/><Relationship Id="rId5" Type="http://schemas.openxmlformats.org/officeDocument/2006/relationships/hyperlink" Target="mailto:David.Follick@ncc.edu" TargetMode="External"/><Relationship Id="rId4" Type="http://schemas.openxmlformats.org/officeDocument/2006/relationships/hyperlink" Target="mailto:vpseondary@nyssca.or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ny.edu/media/suny/content-assets/documents/summary-sheets/Admissions_qf_cc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cuny.edu/about/administration/offices/registrar/resources/degreeworks/" TargetMode="External"/><Relationship Id="rId4" Type="http://schemas.openxmlformats.org/officeDocument/2006/relationships/hyperlink" Target="https://www.suny.edu/attend/get-started/transfer-students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tk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jkcf.org/our-scholarships/undergraduate-transfer-scholarship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004341"/>
            <a:ext cx="8520600" cy="36880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Calibri" panose="020F0502020204030204" pitchFamily="34" charset="0"/>
                <a:cs typeface="Calibri" panose="020F0502020204030204" pitchFamily="34" charset="0"/>
              </a:rPr>
              <a:t>March 24, 2021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Jeannette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Alomia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District Director of Guidance and Testing, K-12, Huntington Schools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         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NYSSCA VP for Directors and Supervisors   </a:t>
            </a:r>
            <a:r>
              <a:rPr lang="en-US" sz="1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vpdirectors@nyssca.org</a:t>
            </a:r>
            <a:endParaRPr lang="en-US" sz="14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indent="457200" algn="l">
              <a:spcBef>
                <a:spcPts val="0"/>
              </a:spcBef>
              <a:spcAft>
                <a:spcPts val="0"/>
              </a:spcAft>
            </a:pPr>
            <a:endParaRPr lang="en-US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Donna Craig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School Counselor, Roosevelt High School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         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NYSSCA VP for Secondary Schools   </a:t>
            </a:r>
            <a:r>
              <a:rPr lang="en-US" sz="1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vpsecondary@nyssca.org</a:t>
            </a:r>
            <a:endParaRPr lang="en-US" sz="14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indent="457200" algn="l">
              <a:spcBef>
                <a:spcPts val="0"/>
              </a:spcBef>
              <a:spcAft>
                <a:spcPts val="0"/>
              </a:spcAft>
            </a:pPr>
            <a:endParaRPr lang="en-US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David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Follick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Assistant Vice President of Academic/</a:t>
            </a:r>
            <a:r>
              <a:rPr lang="en-US" sz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Student Services,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Nassau Community College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          Co-Chair NYSACAC Community College Special Interest Group  </a:t>
            </a:r>
            <a:r>
              <a:rPr lang="en-US" sz="1400" u="sng" dirty="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David.Follick@ncc.edu</a:t>
            </a:r>
            <a:r>
              <a:rPr lang="en-US" sz="1400" dirty="0">
                <a:solidFill>
                  <a:srgbClr val="555555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Robin Graff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Professor and Coordinator of Transfer Services, Westchester Community College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          Co-Chair NYSACAC Community College Special Interest Group  </a:t>
            </a:r>
            <a:r>
              <a:rPr lang="en-US" sz="1400" u="sng" dirty="0">
                <a:solidFill>
                  <a:srgbClr val="55555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Robin.Graff@sunywcc.edu</a:t>
            </a:r>
            <a:r>
              <a:rPr lang="en-US" sz="1400" dirty="0">
                <a:solidFill>
                  <a:srgbClr val="555555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Kurt Thiede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Manager, NYSACAC Student Success Project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kurt.higheredpathways@gmail.com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822529" y="3955984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7822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692" y="1154243"/>
            <a:ext cx="8520600" cy="31179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Transfer Resources for Students and Counselors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SUNY CC Summary Sheet, including On-Campus Housing Information</a:t>
            </a:r>
            <a:r>
              <a:rPr lang="en-US" sz="1400" dirty="0">
                <a:latin typeface="Noto Sans Symbols"/>
                <a:ea typeface="Noto Sans Symbols"/>
                <a:cs typeface="Noto Sans Symbols"/>
              </a:rPr>
              <a:t> </a:t>
            </a:r>
            <a:r>
              <a:rPr lang="en-US" sz="1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https://www.suny.edu/media/suny/content-assets/documents/summary-sheets/Admissions_qf_cc.pdf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SUNY Transfer Portal</a:t>
            </a:r>
            <a:endParaRPr lang="en-US" sz="1400" b="1" dirty="0">
              <a:latin typeface="Noto Sans Symbols"/>
              <a:ea typeface="Noto Sans Symbols"/>
              <a:cs typeface="Noto Sans Symbols"/>
            </a:endParaRPr>
          </a:p>
          <a:p>
            <a:pPr marL="0" marR="0" lvl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https://www.suny.edu/attend/get-started/transfer-students/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steps-to-transfer/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solidFill>
                <a:srgbClr val="000000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marL="0" marR="0" lvl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CUNY’s Transfer “What If”</a:t>
            </a:r>
            <a:r>
              <a:rPr lang="en-US" sz="14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 online tool is a first step for students to begin mapping out their academic schedules.</a:t>
            </a:r>
            <a:endParaRPr lang="en-US" sz="1400" dirty="0">
              <a:latin typeface="Noto Sans Symbols"/>
              <a:ea typeface="Noto Sans Symbols"/>
              <a:cs typeface="Noto Sans Symbols"/>
            </a:endParaRPr>
          </a:p>
          <a:p>
            <a:pPr marL="0" marR="0" lvl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https://www.cuny.edu/about/administration/offices/registrar/resources/degreeworks/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6206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266669"/>
            <a:ext cx="8520600" cy="32453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Your Questions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 students from early college high school programs (such as P-TECH) evaluated differently in the transfer process? If so, how? 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940" y="3889948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2197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330969"/>
            <a:ext cx="8520600" cy="8469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Calibri" panose="020F0502020204030204" pitchFamily="34" charset="0"/>
                <a:cs typeface="Calibri" panose="020F0502020204030204" pitchFamily="34" charset="0"/>
              </a:rPr>
              <a:t>Additional Questions??</a:t>
            </a:r>
            <a:endParaRPr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7931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330969"/>
            <a:ext cx="8520600" cy="8469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Thank You!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848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326630"/>
            <a:ext cx="8520600" cy="31854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/>
            <a:r>
              <a:rPr lang="en-US" sz="18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Transfer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not be a consolation </a:t>
            </a:r>
            <a:r>
              <a:rPr lang="en-US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prize.”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Goals for Today’s Session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Provide a baseline of information about the college transfer process.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Highlight current transfer pathway programs that support student success.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Discuss how you, as school counselors, can be an active participant in this process with your students and college representatives.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394085"/>
            <a:ext cx="8520600" cy="31179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Highlights of the NYSACAC Student Success Project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Transfer Terminology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Integral Role of Community Colleges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Transfer Conversations at the High School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Transfer Programs that Work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3038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394085"/>
            <a:ext cx="8520600" cy="31179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Highlights of the NYSACAC Student Success Project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Four Key Questions from Transfer Students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1.  Will I gain admission to my target transfer institution?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2.  What academic credits will transfer &amp; how long will it take to graduate?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3.  How much will it cost to complete my degree?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4.  Will I fit into my new campus community?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60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394085"/>
            <a:ext cx="8520600" cy="31179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Highlights of the NYSACAC Student Success Project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Guiding principles of transfer pathways: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1. 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Early Identification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– Students find their transfer destinations.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2. 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Early Involvement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– Ongoing conversations between students, the community college, and 4-year school eliminate the unknowns. Academic roadmaps.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Co-advising. Peer mentors. Campus visits.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	3. 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Early Commitment –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Admission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and aid guarantees.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Course registration and housing selection with rising junior class.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4035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311639"/>
            <a:ext cx="8520600" cy="32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Transfer Terminology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Articulations Agreements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Academic Roadmaps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A.A./A.S. degrees vs A.A.A./A.A.S. degrees from community colleges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Joint Admissions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Statement of Good Standing (from a student’s current institution)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Pathway Partnerships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SUNY Reverse Transfer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Phi Theta Kappa -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https://www.ptk.org/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Jack Kent Cook Foundation Transfer Scholarships -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https://www.jkcf.org/our-scholarships/undergraduate-transfer-scholarship/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22525" y="3997689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7640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221698"/>
            <a:ext cx="8520600" cy="32903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The Integral Role of Community Colleges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What role can a community college play in a student’s postsecondary plans? Some reasons for beginning a higher ed journey at a community college.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Lack of clarity regarding academic interest/major.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Academic preparation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Remaining at home or close to home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Financial concerns/Financial planning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Specific available academic/career programs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Personal/family issues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Personal choice</a:t>
            </a: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1217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154243"/>
            <a:ext cx="8520600" cy="3357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Transfer Conversations at the High School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Will community college feel like high school?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Can I live on campus?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will I know what to take to be prepared for a 4-year college?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Will the 4-year college accept all my community college credits?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Will financial aid transfer to the 4-year college?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Should I stay at a community college one or two years before transferring?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Can I participate sports/music/theater at the community college?  Will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 be able to continue with my activity when I get to the 4-year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college?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1072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251679"/>
            <a:ext cx="8520600" cy="31179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Programs that Work: Connecting the Dots: High School –&gt; Community College –&gt;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4-Year College Pathways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Nassau CC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partnered with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SUNY Empire State College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offer a multi-award degree nursing program.  Students will earn both an  RN and BS degree.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Westchester CC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transfer agreements with area four-year schools – e.g.,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Pace University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Mercy College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Bronx Transfer Affinity Group (BTAG</a:t>
            </a:r>
            <a:r>
              <a:rPr lang="en-US" sz="16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) encourages and facilitates transfer to Lehman College from four CUNY community colleges.  Aspects of BTAG include Guaranteed Admissions Agreements, Blanket Articulation Agreements, and Program Alignment Tables.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lvl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Noto Sans Symbols"/>
                <a:ea typeface="Noto Sans Symbols"/>
                <a:cs typeface="Noto Sans Symbols"/>
              </a:rPr>
              <a:t>The Stay on Long Island Initiative – Nassau &amp; Suffolk Community Colleges </a:t>
            </a:r>
            <a:r>
              <a:rPr lang="en-US" sz="1600" dirty="0">
                <a:effectLst/>
                <a:latin typeface="Noto Sans Symbols"/>
                <a:ea typeface="Noto Sans Symbols"/>
                <a:cs typeface="Noto Sans Symbols"/>
              </a:rPr>
              <a:t>&amp; </a:t>
            </a:r>
          </a:p>
          <a:p>
            <a:pPr marL="0" marR="0" lvl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50000"/>
            </a:pPr>
            <a:r>
              <a:rPr lang="en-US" sz="1600" dirty="0">
                <a:effectLst/>
                <a:latin typeface="Noto Sans Symbols"/>
                <a:ea typeface="Noto Sans Symbols"/>
                <a:cs typeface="Noto Sans Symbols"/>
              </a:rPr>
              <a:t>       13 four-year institutions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952719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671310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CCE742A3F6D846978DB39AA9098280" ma:contentTypeVersion="13" ma:contentTypeDescription="Create a new document." ma:contentTypeScope="" ma:versionID="97cfacd9b5bb1ed11c7e2f8cbed08332">
  <xsd:schema xmlns:xsd="http://www.w3.org/2001/XMLSchema" xmlns:xs="http://www.w3.org/2001/XMLSchema" xmlns:p="http://schemas.microsoft.com/office/2006/metadata/properties" xmlns:ns3="ec4d2fbc-6e0c-4f07-b742-4750d4dc12d9" xmlns:ns4="633553b9-bcb3-4d74-9122-f3de9b3050e1" targetNamespace="http://schemas.microsoft.com/office/2006/metadata/properties" ma:root="true" ma:fieldsID="5e8dbb3815e6bc4ef9111bab28c227bb" ns3:_="" ns4:_="">
    <xsd:import namespace="ec4d2fbc-6e0c-4f07-b742-4750d4dc12d9"/>
    <xsd:import namespace="633553b9-bcb3-4d74-9122-f3de9b3050e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4d2fbc-6e0c-4f07-b742-4750d4dc12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3553b9-bcb3-4d74-9122-f3de9b3050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80CC0E-1E10-4302-9C68-0AE4DE1C80D8}">
  <ds:schemaRefs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633553b9-bcb3-4d74-9122-f3de9b3050e1"/>
    <ds:schemaRef ds:uri="http://schemas.openxmlformats.org/package/2006/metadata/core-properties"/>
    <ds:schemaRef ds:uri="ec4d2fbc-6e0c-4f07-b742-4750d4dc12d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1E5C5D1-7B9B-45DA-8187-79A6B1C23F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811E8C-E0D0-43FB-835C-FCAEAF214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4d2fbc-6e0c-4f07-b742-4750d4dc12d9"/>
    <ds:schemaRef ds:uri="633553b9-bcb3-4d74-9122-f3de9b3050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1083</Words>
  <Application>Microsoft Office PowerPoint</Application>
  <PresentationFormat>On-screen Show (16:9)</PresentationFormat>
  <Paragraphs>128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Noto Sans Symbols</vt:lpstr>
      <vt:lpstr>Roboto</vt:lpstr>
      <vt:lpstr>Times New Roman</vt:lpstr>
      <vt:lpstr>Simple Light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NYSACAC General Membership Meeting</dc:title>
  <dc:creator>NYSACAC</dc:creator>
  <cp:lastModifiedBy>Kurt Thiede</cp:lastModifiedBy>
  <cp:revision>4</cp:revision>
  <cp:lastPrinted>2021-03-23T14:28:38Z</cp:lastPrinted>
  <dcterms:modified xsi:type="dcterms:W3CDTF">2022-03-23T19:10:25Z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0x01010031CCE742A3F6D846978DB39AA9098280</vt:lpwstr>
  </property>
</Properties>
</file>